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71"/>
  </p:notesMasterIdLst>
  <p:sldIdLst>
    <p:sldId id="256" r:id="rId9"/>
    <p:sldId id="328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300" r:id="rId30"/>
    <p:sldId id="301" r:id="rId31"/>
    <p:sldId id="302" r:id="rId32"/>
    <p:sldId id="303" r:id="rId33"/>
    <p:sldId id="299" r:id="rId34"/>
    <p:sldId id="270" r:id="rId35"/>
    <p:sldId id="271" r:id="rId36"/>
    <p:sldId id="272" r:id="rId37"/>
    <p:sldId id="304" r:id="rId38"/>
    <p:sldId id="305" r:id="rId39"/>
    <p:sldId id="324" r:id="rId40"/>
    <p:sldId id="325" r:id="rId41"/>
    <p:sldId id="326" r:id="rId42"/>
    <p:sldId id="327" r:id="rId43"/>
    <p:sldId id="273" r:id="rId44"/>
    <p:sldId id="274" r:id="rId45"/>
    <p:sldId id="275" r:id="rId46"/>
    <p:sldId id="276" r:id="rId47"/>
    <p:sldId id="277" r:id="rId48"/>
    <p:sldId id="278" r:id="rId49"/>
    <p:sldId id="287" r:id="rId50"/>
    <p:sldId id="329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79" r:id="rId63"/>
    <p:sldId id="280" r:id="rId64"/>
    <p:sldId id="281" r:id="rId65"/>
    <p:sldId id="282" r:id="rId66"/>
    <p:sldId id="283" r:id="rId67"/>
    <p:sldId id="284" r:id="rId68"/>
    <p:sldId id="285" r:id="rId69"/>
    <p:sldId id="286" r:id="rId70"/>
  </p:sldIdLst>
  <p:sldSz cx="12192000" cy="6858000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E0CFD-16F5-4A96-BC8D-6D8D3CC8AE7A}" type="datetimeFigureOut">
              <a:rPr lang="pt-PT" smtClean="0"/>
              <a:t>07/02/2022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379BB-CD3C-4C5D-89F8-97793F139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544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700E7-44E6-4EA9-9ED5-1DFA9E816E7B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8031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700E7-44E6-4EA9-9ED5-1DFA9E816E7B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61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700E7-44E6-4EA9-9ED5-1DFA9E816E7B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692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5880" cy="671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5880" cy="671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5880" cy="671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5880" cy="671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5880" cy="671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5880" cy="671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5880" cy="671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5880" cy="671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 hidden="1"/>
          <p:cNvSpPr/>
          <p:nvPr/>
        </p:nvSpPr>
        <p:spPr>
          <a:xfrm>
            <a:off x="0" y="6400800"/>
            <a:ext cx="1218960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 hidden="1"/>
          <p:cNvSpPr/>
          <p:nvPr/>
        </p:nvSpPr>
        <p:spPr>
          <a:xfrm>
            <a:off x="0" y="6334200"/>
            <a:ext cx="12189600" cy="6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636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6360" cy="61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6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 hidden="1"/>
          <p:cNvSpPr/>
          <p:nvPr/>
        </p:nvSpPr>
        <p:spPr>
          <a:xfrm>
            <a:off x="0" y="6400800"/>
            <a:ext cx="1218960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 hidden="1"/>
          <p:cNvSpPr/>
          <p:nvPr/>
        </p:nvSpPr>
        <p:spPr>
          <a:xfrm>
            <a:off x="0" y="6334200"/>
            <a:ext cx="12189600" cy="6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3240" y="6400800"/>
            <a:ext cx="1218636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0" y="6334200"/>
            <a:ext cx="12186360" cy="61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6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 hidden="1"/>
          <p:cNvSpPr/>
          <p:nvPr/>
        </p:nvSpPr>
        <p:spPr>
          <a:xfrm>
            <a:off x="0" y="6400800"/>
            <a:ext cx="1218960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 hidden="1"/>
          <p:cNvSpPr/>
          <p:nvPr/>
        </p:nvSpPr>
        <p:spPr>
          <a:xfrm>
            <a:off x="0" y="6334200"/>
            <a:ext cx="12189600" cy="6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3240" y="6400800"/>
            <a:ext cx="1218636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5"/>
          <p:cNvSpPr/>
          <p:nvPr/>
        </p:nvSpPr>
        <p:spPr>
          <a:xfrm>
            <a:off x="0" y="6334200"/>
            <a:ext cx="12186360" cy="61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6400800"/>
            <a:ext cx="1218960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0" y="6334200"/>
            <a:ext cx="12189600" cy="6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 hidden="1"/>
          <p:cNvSpPr/>
          <p:nvPr/>
        </p:nvSpPr>
        <p:spPr>
          <a:xfrm>
            <a:off x="0" y="6400800"/>
            <a:ext cx="1218960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2" hidden="1"/>
          <p:cNvSpPr/>
          <p:nvPr/>
        </p:nvSpPr>
        <p:spPr>
          <a:xfrm>
            <a:off x="0" y="6334200"/>
            <a:ext cx="12189600" cy="6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4"/>
          <p:cNvSpPr/>
          <p:nvPr/>
        </p:nvSpPr>
        <p:spPr>
          <a:xfrm>
            <a:off x="3240" y="6400800"/>
            <a:ext cx="1218636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5"/>
          <p:cNvSpPr/>
          <p:nvPr/>
        </p:nvSpPr>
        <p:spPr>
          <a:xfrm>
            <a:off x="0" y="6334200"/>
            <a:ext cx="12186360" cy="61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 hidden="1"/>
          <p:cNvSpPr/>
          <p:nvPr/>
        </p:nvSpPr>
        <p:spPr>
          <a:xfrm>
            <a:off x="0" y="6400800"/>
            <a:ext cx="1218960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2" hidden="1"/>
          <p:cNvSpPr/>
          <p:nvPr/>
        </p:nvSpPr>
        <p:spPr>
          <a:xfrm>
            <a:off x="0" y="6334200"/>
            <a:ext cx="12189600" cy="6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4"/>
          <p:cNvSpPr/>
          <p:nvPr/>
        </p:nvSpPr>
        <p:spPr>
          <a:xfrm>
            <a:off x="3240" y="6400800"/>
            <a:ext cx="1218636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5"/>
          <p:cNvSpPr/>
          <p:nvPr/>
        </p:nvSpPr>
        <p:spPr>
          <a:xfrm>
            <a:off x="0" y="6334200"/>
            <a:ext cx="12186360" cy="61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0" y="6400800"/>
            <a:ext cx="1218960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2"/>
          <p:cNvSpPr/>
          <p:nvPr/>
        </p:nvSpPr>
        <p:spPr>
          <a:xfrm>
            <a:off x="0" y="6334200"/>
            <a:ext cx="12189600" cy="6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5880" cy="144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0" y="6400800"/>
            <a:ext cx="12189600" cy="4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2"/>
          <p:cNvSpPr/>
          <p:nvPr/>
        </p:nvSpPr>
        <p:spPr>
          <a:xfrm>
            <a:off x="0" y="6334200"/>
            <a:ext cx="12189600" cy="64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097280" y="758880"/>
            <a:ext cx="10055880" cy="35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pt-PT" sz="8000" b="1" strike="noStrike" spc="-1">
                <a:solidFill>
                  <a:srgbClr val="000000"/>
                </a:solidFill>
                <a:latin typeface="Corbel"/>
                <a:ea typeface="DejaVu Sans"/>
              </a:rPr>
              <a:t>PROJECT</a:t>
            </a:r>
            <a:br/>
            <a:endParaRPr lang="pt-PT" sz="80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100160" y="445572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3" name="Imagem 4"/>
          <p:cNvPicPr/>
          <p:nvPr/>
        </p:nvPicPr>
        <p:blipFill>
          <a:blip r:embed="rId2"/>
          <a:stretch/>
        </p:blipFill>
        <p:spPr>
          <a:xfrm>
            <a:off x="4533480" y="448920"/>
            <a:ext cx="3426120" cy="1221840"/>
          </a:xfrm>
          <a:prstGeom prst="rect">
            <a:avLst/>
          </a:prstGeom>
          <a:ln>
            <a:noFill/>
          </a:ln>
        </p:spPr>
      </p:pic>
      <p:pic>
        <p:nvPicPr>
          <p:cNvPr id="344" name="Imagem 5"/>
          <p:cNvPicPr/>
          <p:nvPr/>
        </p:nvPicPr>
        <p:blipFill>
          <a:blip r:embed="rId3"/>
          <a:stretch/>
        </p:blipFill>
        <p:spPr>
          <a:xfrm>
            <a:off x="654120" y="220680"/>
            <a:ext cx="2914920" cy="1532160"/>
          </a:xfrm>
          <a:prstGeom prst="rect">
            <a:avLst/>
          </a:prstGeom>
          <a:ln>
            <a:noFill/>
          </a:ln>
        </p:spPr>
      </p:pic>
      <p:pic>
        <p:nvPicPr>
          <p:cNvPr id="345" name="Imagem 11"/>
          <p:cNvPicPr/>
          <p:nvPr/>
        </p:nvPicPr>
        <p:blipFill>
          <a:blip r:embed="rId4"/>
          <a:stretch/>
        </p:blipFill>
        <p:spPr>
          <a:xfrm>
            <a:off x="8960400" y="555840"/>
            <a:ext cx="2574360" cy="1012680"/>
          </a:xfrm>
          <a:prstGeom prst="rect">
            <a:avLst/>
          </a:prstGeom>
          <a:ln>
            <a:noFill/>
          </a:ln>
        </p:spPr>
      </p:pic>
      <p:sp>
        <p:nvSpPr>
          <p:cNvPr id="346" name="CustomShape 3"/>
          <p:cNvSpPr/>
          <p:nvPr/>
        </p:nvSpPr>
        <p:spPr>
          <a:xfrm>
            <a:off x="4713840" y="3177720"/>
            <a:ext cx="25498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2400" b="0" i="1" strike="noStrike" spc="-1">
                <a:solidFill>
                  <a:srgbClr val="808080"/>
                </a:solidFill>
                <a:latin typeface="Corbel"/>
                <a:ea typeface="DejaVu Sans"/>
              </a:rPr>
              <a:t>3º Sprint Review</a:t>
            </a:r>
            <a:endParaRPr lang="pt-PT" sz="2400" b="0" strike="noStrike" spc="-1"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5069160" y="3882240"/>
            <a:ext cx="2002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b="1" strike="noStrike" spc="-1">
                <a:solidFill>
                  <a:srgbClr val="000000"/>
                </a:solidFill>
                <a:latin typeface="Corbel"/>
                <a:ea typeface="DejaVu Sans"/>
              </a:rPr>
              <a:t>Turma B - Grupo 5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348" name="CustomShape 5"/>
          <p:cNvSpPr/>
          <p:nvPr/>
        </p:nvSpPr>
        <p:spPr>
          <a:xfrm>
            <a:off x="8316000" y="4392000"/>
            <a:ext cx="2892960" cy="209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1170053 – Pedro Diniz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1211757 – Daniel Torres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1211759 – Diogo Veloso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1211765 – Gisela Araújo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1211779 – Márcio Carvalheiro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1211785 – Maurício Barros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1211788 – Patrick Rodrigues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1211797 – Tânia Mota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1211799 – Tiago Machado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1211801 – Valter Sousa</a:t>
            </a:r>
            <a:endParaRPr lang="pt-PT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1097280" y="758880"/>
            <a:ext cx="10055880" cy="35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US24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1097280" y="445320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2">
                <a:solidFill>
                  <a:srgbClr val="696464"/>
                </a:solidFill>
                <a:latin typeface="Calibri Light"/>
                <a:ea typeface="DejaVu Sans"/>
              </a:rPr>
              <a:t>As Administrator, I want to get a list all user accounts and their status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181080" y="222120"/>
            <a:ext cx="294264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 24 – Sequence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1C63EB-91BE-4360-853D-28814AC1F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0" y="1444024"/>
            <a:ext cx="11936939" cy="47866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58028" y="226309"/>
            <a:ext cx="241380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US24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Class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810EB2-57BE-4CF6-BC20-205B466F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28" y="695325"/>
            <a:ext cx="6105525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066680" y="907920"/>
            <a:ext cx="10055880" cy="14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1145160" y="2172600"/>
            <a:ext cx="997740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1: Verify when there are no users in the system, the methods return an empty list.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2: Verify when there is a single user in the system, the methods return a list with that single user.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3: Verify when there are several users in the system, the methods return a list with several users.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097280" y="758880"/>
            <a:ext cx="10055880" cy="35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US25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1097280" y="445320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2">
                <a:solidFill>
                  <a:srgbClr val="696464"/>
                </a:solidFill>
                <a:latin typeface="Calibri Light"/>
                <a:ea typeface="DejaVu Sans"/>
              </a:rPr>
              <a:t>As administrator, I want to inactivate a user accounT.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1080" y="222120"/>
            <a:ext cx="294264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 25 – Sequence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60" name="Imagem 318"/>
          <p:cNvPicPr/>
          <p:nvPr/>
        </p:nvPicPr>
        <p:blipFill>
          <a:blip r:embed="rId2"/>
          <a:stretch/>
        </p:blipFill>
        <p:spPr>
          <a:xfrm>
            <a:off x="16560" y="1152000"/>
            <a:ext cx="12191040" cy="529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290880" y="363960"/>
            <a:ext cx="241380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US25 – Class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62" name="Imagem 320"/>
          <p:cNvPicPr/>
          <p:nvPr/>
        </p:nvPicPr>
        <p:blipFill>
          <a:blip r:embed="rId2"/>
          <a:stretch/>
        </p:blipFill>
        <p:spPr>
          <a:xfrm>
            <a:off x="4121640" y="954360"/>
            <a:ext cx="3980520" cy="497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1066680" y="907920"/>
            <a:ext cx="10055880" cy="14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1145160" y="2172600"/>
            <a:ext cx="99774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**Unit test 1:** Sucesfully inactivate an user account.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**Unit test 2:** Fail to inactivate when the user is already inactive.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**Unit Test 3:** Verify that the inactivation date is set when user is inactivated.</a:t>
            </a:r>
            <a:endParaRPr lang="pt-P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097280" y="758880"/>
            <a:ext cx="10055880" cy="35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US26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1097280" y="445320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2">
                <a:solidFill>
                  <a:srgbClr val="696464"/>
                </a:solidFill>
                <a:latin typeface="Calibri Light"/>
                <a:ea typeface="DejaVu Sans"/>
              </a:rPr>
              <a:t>As Administrator, I want to activate a user account.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81080" y="222120"/>
            <a:ext cx="294264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 26 – Sequence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68" name="Imagem 326"/>
          <p:cNvPicPr/>
          <p:nvPr/>
        </p:nvPicPr>
        <p:blipFill>
          <a:blip r:embed="rId2"/>
          <a:stretch/>
        </p:blipFill>
        <p:spPr>
          <a:xfrm>
            <a:off x="48240" y="1584000"/>
            <a:ext cx="12191040" cy="459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0E87CD-F54D-4583-9732-04804BA7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241"/>
            <a:ext cx="12192000" cy="56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92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290880" y="363960"/>
            <a:ext cx="241380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US26 – Class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70" name="Imagem 328"/>
          <p:cNvPicPr/>
          <p:nvPr/>
        </p:nvPicPr>
        <p:blipFill>
          <a:blip r:embed="rId2"/>
          <a:stretch/>
        </p:blipFill>
        <p:spPr>
          <a:xfrm>
            <a:off x="4174200" y="954360"/>
            <a:ext cx="3875760" cy="497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1066680" y="907920"/>
            <a:ext cx="10055880" cy="14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145160" y="2172600"/>
            <a:ext cx="99774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**Unit test 1:** Sucesfully activate an user account.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**Unit test 2:** Fail to activate when the user is already active.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**Unit Test 3:** Verify that the activation date is set when user is activated.</a:t>
            </a:r>
            <a:endParaRPr lang="pt-P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E203EB5-A397-934F-9898-52DF92DEB720}"/>
              </a:ext>
            </a:extLst>
          </p:cNvPr>
          <p:cNvSpPr/>
          <p:nvPr/>
        </p:nvSpPr>
        <p:spPr>
          <a:xfrm>
            <a:off x="1097280" y="758880"/>
            <a:ext cx="10055880" cy="35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  <a:ea typeface="DejaVu Sans"/>
              </a:rPr>
              <a:t>US27</a:t>
            </a:r>
            <a:endParaRPr lang="pt-PT" sz="80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DE72AB99-2379-4542-AE1B-FDBB2B32FB1C}"/>
              </a:ext>
            </a:extLst>
          </p:cNvPr>
          <p:cNvSpPr/>
          <p:nvPr/>
        </p:nvSpPr>
        <p:spPr>
          <a:xfrm>
            <a:off x="1249680" y="460560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83B44C1F-147F-C44B-8783-8734A9907EFF}"/>
              </a:ext>
            </a:extLst>
          </p:cNvPr>
          <p:cNvSpPr/>
          <p:nvPr/>
        </p:nvSpPr>
        <p:spPr>
          <a:xfrm>
            <a:off x="1097280" y="445320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2" dirty="0">
                <a:solidFill>
                  <a:srgbClr val="696464"/>
                </a:solidFill>
                <a:latin typeface="Calibri Light"/>
                <a:ea typeface="DejaVu Sans"/>
              </a:rPr>
              <a:t>As Director, I want to define the po of a project</a:t>
            </a:r>
            <a:endParaRPr lang="pt-PT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26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097280" y="286560"/>
            <a:ext cx="3582720" cy="72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PT" sz="2200" b="0" strike="noStrike" spc="-1" dirty="0">
                <a:solidFill>
                  <a:srgbClr val="000000"/>
                </a:solidFill>
                <a:latin typeface="Arial"/>
              </a:rPr>
              <a:t>US 27 – </a:t>
            </a:r>
            <a:r>
              <a:rPr lang="pt-PT" sz="2200" b="0" strike="noStrike" spc="-1" dirty="0" err="1">
                <a:solidFill>
                  <a:srgbClr val="000000"/>
                </a:solidFill>
                <a:latin typeface="Arial"/>
              </a:rPr>
              <a:t>Sequence</a:t>
            </a:r>
            <a:r>
              <a:rPr lang="pt-PT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200" b="0" strike="noStrike" spc="-1" dirty="0" err="1">
                <a:solidFill>
                  <a:srgbClr val="000000"/>
                </a:solidFill>
                <a:latin typeface="Arial"/>
              </a:rPr>
              <a:t>Diagram</a:t>
            </a:r>
            <a:endParaRPr lang="pt-PT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59B6EC-9AC1-EA44-913E-306E21E89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55"/>
            <a:ext cx="12192000" cy="51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9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097280" y="286560"/>
            <a:ext cx="2934720" cy="577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PT" sz="2200" b="0" strike="noStrike" spc="-1">
                <a:solidFill>
                  <a:srgbClr val="000000"/>
                </a:solidFill>
                <a:latin typeface="Arial"/>
              </a:rPr>
              <a:t>US28 – Class Diagram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A7639A-8D87-CE4B-B0A6-DF573F9A6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49" y="1353787"/>
            <a:ext cx="12395523" cy="40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8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097280" y="286560"/>
            <a:ext cx="10055880" cy="1448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endParaRPr lang="pt-PT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B8DCE5-4BD9-4E19-B9AB-FF53EFFA88E5}"/>
              </a:ext>
            </a:extLst>
          </p:cNvPr>
          <p:cNvSpPr txBox="1"/>
          <p:nvPr/>
        </p:nvSpPr>
        <p:spPr>
          <a:xfrm>
            <a:off x="1504335" y="2025445"/>
            <a:ext cx="9134168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PT" dirty="0" err="1"/>
              <a:t>productOwnerOfProjectSuccessfullyDefined</a:t>
            </a:r>
            <a:r>
              <a:rPr lang="pt-PT" i="1" dirty="0"/>
              <a:t>()</a:t>
            </a:r>
          </a:p>
          <a:p>
            <a:pPr algn="just">
              <a:lnSpc>
                <a:spcPct val="150000"/>
              </a:lnSpc>
            </a:pP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PT" dirty="0" err="1"/>
              <a:t>associateProductOwnerFailsBecauseNotValidEmailInput</a:t>
            </a:r>
            <a:r>
              <a:rPr lang="pt-PT" i="1" dirty="0"/>
              <a:t>()</a:t>
            </a:r>
            <a:endParaRPr lang="pt-PT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PT" dirty="0" err="1"/>
              <a:t>associateProductOwnerFailsBecauseNotValidProjectCodeInput</a:t>
            </a:r>
            <a:r>
              <a:rPr lang="pt-PT" dirty="0"/>
              <a:t> 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9705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097280" y="758880"/>
            <a:ext cx="10055880" cy="35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  <a:ea typeface="DejaVu Sans"/>
              </a:rPr>
              <a:t>US28</a:t>
            </a:r>
            <a:endParaRPr lang="pt-PT" sz="8000" b="0" strike="noStrike" spc="-1" dirty="0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1097280" y="445320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2" dirty="0">
                <a:solidFill>
                  <a:srgbClr val="696464"/>
                </a:solidFill>
                <a:latin typeface="Calibri Light"/>
                <a:ea typeface="DejaVu Sans"/>
              </a:rPr>
              <a:t>As Director, I want to get a list of all human resources in a project.</a:t>
            </a:r>
            <a:endParaRPr lang="pt-PT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2715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097280" y="286560"/>
            <a:ext cx="3582720" cy="72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PT" sz="2200" b="0" strike="noStrike" spc="-1">
                <a:solidFill>
                  <a:srgbClr val="000000"/>
                </a:solidFill>
                <a:latin typeface="Arial"/>
              </a:rPr>
              <a:t>US 28 – Sequence Diagram</a:t>
            </a:r>
          </a:p>
        </p:txBody>
      </p:sp>
      <p:pic>
        <p:nvPicPr>
          <p:cNvPr id="375" name="Imagem 374"/>
          <p:cNvPicPr/>
          <p:nvPr/>
        </p:nvPicPr>
        <p:blipFill>
          <a:blip r:embed="rId2"/>
          <a:stretch/>
        </p:blipFill>
        <p:spPr>
          <a:xfrm>
            <a:off x="360" y="1584000"/>
            <a:ext cx="12191760" cy="347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097280" y="286560"/>
            <a:ext cx="2934720" cy="577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PT" sz="2200" b="0" strike="noStrike" spc="-1">
                <a:solidFill>
                  <a:srgbClr val="000000"/>
                </a:solidFill>
                <a:latin typeface="Arial"/>
              </a:rPr>
              <a:t>US28 – Class Diagram</a:t>
            </a:r>
          </a:p>
        </p:txBody>
      </p:sp>
      <p:pic>
        <p:nvPicPr>
          <p:cNvPr id="377" name="Imagem 376"/>
          <p:cNvPicPr/>
          <p:nvPr/>
        </p:nvPicPr>
        <p:blipFill>
          <a:blip r:embed="rId2"/>
          <a:stretch/>
        </p:blipFill>
        <p:spPr>
          <a:xfrm>
            <a:off x="144000" y="1626480"/>
            <a:ext cx="11991600" cy="312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097280" y="286560"/>
            <a:ext cx="10055880" cy="1448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endParaRPr lang="pt-PT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B8DCE5-4BD9-4E19-B9AB-FF53EFFA88E5}"/>
              </a:ext>
            </a:extLst>
          </p:cNvPr>
          <p:cNvSpPr txBox="1"/>
          <p:nvPr/>
        </p:nvSpPr>
        <p:spPr>
          <a:xfrm>
            <a:off x="1504335" y="2025445"/>
            <a:ext cx="9134168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PT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getAllHumanResourcesListSuccessfully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PT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getHumanResourceFromNullResourcesProject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</a:p>
          <a:p>
            <a:pPr algn="just">
              <a:lnSpc>
                <a:spcPct val="150000"/>
              </a:lnSpc>
            </a:pP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PT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getHumanResourceFromNullProjectCode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</a:p>
          <a:p>
            <a:pPr algn="just">
              <a:lnSpc>
                <a:spcPct val="150000"/>
              </a:lnSpc>
            </a:pP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pt-PT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PT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getHumanResourceFromNonExistentProject</a:t>
            </a:r>
            <a:r>
              <a:rPr lang="pt-PT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097280" y="758880"/>
            <a:ext cx="10056240" cy="356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  <a:ea typeface="DejaVu Sans"/>
              </a:rPr>
              <a:t>US31</a:t>
            </a:r>
            <a:endParaRPr lang="pt-PT" sz="8000" b="0" strike="noStrike" spc="-1" dirty="0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097280" y="4453200"/>
            <a:ext cx="10056240" cy="114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5" dirty="0">
                <a:solidFill>
                  <a:srgbClr val="696464"/>
                </a:solidFill>
                <a:latin typeface="Calibri Light"/>
                <a:ea typeface="DejaVu Sans"/>
              </a:rPr>
              <a:t>As Team Member, I want </a:t>
            </a:r>
            <a:r>
              <a:rPr lang="en-US" sz="2400" cap="all" spc="185" dirty="0">
                <a:solidFill>
                  <a:srgbClr val="696464"/>
                </a:solidFill>
                <a:latin typeface="Calibri Light"/>
                <a:ea typeface="DejaVu Sans"/>
              </a:rPr>
              <a:t>create a task in a user story.</a:t>
            </a:r>
            <a:endParaRPr lang="pt-PT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8471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  <a:ea typeface="DejaVu Sans"/>
              </a:rPr>
              <a:t>US29</a:t>
            </a:r>
            <a:endParaRPr lang="pt-PT" sz="8000" b="0" strike="noStrike" spc="-1" dirty="0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pt-PT" sz="2400" b="0" strike="noStrike" cap="all" spc="191" dirty="0">
                <a:solidFill>
                  <a:srgbClr val="696464"/>
                </a:solidFill>
                <a:latin typeface="Calibri Light"/>
                <a:ea typeface="DejaVu Sans"/>
              </a:rPr>
              <a:t>AS PROJECT MANAGER, I WANT TO START A SPRINT</a:t>
            </a:r>
            <a:endParaRPr lang="pt-PT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 dirty="0">
                <a:solidFill>
                  <a:srgbClr val="696464"/>
                </a:solidFill>
                <a:latin typeface="Calibri Light"/>
                <a:ea typeface="DejaVu Sans"/>
              </a:rPr>
              <a:t>Author: Tânia </a:t>
            </a:r>
            <a:r>
              <a:rPr lang="en-US" sz="2400" b="0" strike="noStrike" cap="all" spc="191" dirty="0" err="1">
                <a:solidFill>
                  <a:srgbClr val="696464"/>
                </a:solidFill>
                <a:latin typeface="Calibri Light"/>
                <a:ea typeface="DejaVu Sans"/>
              </a:rPr>
              <a:t>Mota</a:t>
            </a:r>
            <a:endParaRPr lang="pt-PT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D7A7E32-ED31-44EE-AC56-6874F2DEF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7" t="21022" r="7664" b="24009"/>
          <a:stretch/>
        </p:blipFill>
        <p:spPr>
          <a:xfrm>
            <a:off x="43324" y="347809"/>
            <a:ext cx="12328456" cy="576128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A9C206-BAB6-436F-AD1D-D2F48370A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3" t="22658" r="39784" b="43341"/>
          <a:stretch/>
        </p:blipFill>
        <p:spPr>
          <a:xfrm>
            <a:off x="84148" y="214658"/>
            <a:ext cx="12091544" cy="58215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A19702-7DA1-48DE-B634-3DFBFCE860B3}"/>
              </a:ext>
            </a:extLst>
          </p:cNvPr>
          <p:cNvSpPr txBox="1"/>
          <p:nvPr/>
        </p:nvSpPr>
        <p:spPr>
          <a:xfrm>
            <a:off x="8319357" y="1581968"/>
            <a:ext cx="3287352" cy="504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16424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AFD4A98-4AB9-480F-87EB-5427B7B32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33" t="21022" r="7664" b="35130"/>
          <a:stretch/>
        </p:blipFill>
        <p:spPr>
          <a:xfrm>
            <a:off x="3988579" y="-16829"/>
            <a:ext cx="7833438" cy="61804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F111644-4D52-4959-8165-E53C4FEBA616}"/>
              </a:ext>
            </a:extLst>
          </p:cNvPr>
          <p:cNvSpPr txBox="1"/>
          <p:nvPr/>
        </p:nvSpPr>
        <p:spPr>
          <a:xfrm>
            <a:off x="684398" y="1363185"/>
            <a:ext cx="3500525" cy="5778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2147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E513511-BD38-4CA4-AA36-4B29E158A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6" t="20041" r="21788" b="20164"/>
          <a:stretch/>
        </p:blipFill>
        <p:spPr>
          <a:xfrm>
            <a:off x="1194890" y="185123"/>
            <a:ext cx="10064011" cy="600819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  <a:tabLst>
                <a:tab pos="0" algn="l"/>
              </a:tabLst>
            </a:pP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Unit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Tests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JUnit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89031" y="1974655"/>
            <a:ext cx="10534609" cy="2860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 :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a sprint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sucessufuly</a:t>
            </a:r>
            <a:endParaRPr lang="pt-PT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PT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 :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sprint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failure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because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</a:p>
          <a:p>
            <a:pPr marL="744030" lvl="1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latin typeface="Arial"/>
              </a:rPr>
              <a:t>T</a:t>
            </a:r>
            <a:r>
              <a:rPr lang="en-US" b="0" strike="noStrike" spc="-1" dirty="0">
                <a:latin typeface="Arial"/>
              </a:rPr>
              <a:t>he end date of the previous sprint is greater than the start date of the current sprint </a:t>
            </a:r>
            <a:r>
              <a:rPr lang="en-US" sz="1100" b="0" strike="noStrike" spc="-1" dirty="0">
                <a:latin typeface="Arial"/>
              </a:rPr>
              <a:t>(</a:t>
            </a:r>
            <a:r>
              <a:rPr lang="en-US" sz="1100" spc="-1" dirty="0" err="1">
                <a:latin typeface="Arial"/>
              </a:rPr>
              <a:t>C</a:t>
            </a:r>
            <a:r>
              <a:rPr lang="en-US" sz="1100" b="0" strike="noStrike" spc="-1" dirty="0" err="1">
                <a:latin typeface="Arial"/>
              </a:rPr>
              <a:t>ontrollerTest</a:t>
            </a:r>
            <a:r>
              <a:rPr lang="en-US" sz="1100" b="0" strike="noStrike" spc="-1" dirty="0">
                <a:latin typeface="Arial"/>
              </a:rPr>
              <a:t>)</a:t>
            </a:r>
          </a:p>
          <a:p>
            <a:pPr marL="744030" lvl="1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latin typeface="Arial"/>
              </a:rPr>
              <a:t>The status in null </a:t>
            </a:r>
            <a:r>
              <a:rPr lang="en-US" sz="1100" spc="-1" dirty="0">
                <a:latin typeface="Arial"/>
              </a:rPr>
              <a:t>(</a:t>
            </a:r>
            <a:r>
              <a:rPr lang="en-US" sz="1100" spc="-1" dirty="0" err="1">
                <a:latin typeface="Arial"/>
              </a:rPr>
              <a:t>ProjectTest</a:t>
            </a:r>
            <a:r>
              <a:rPr lang="en-US" sz="1100" spc="-1" dirty="0">
                <a:latin typeface="Arial"/>
              </a:rPr>
              <a:t>)</a:t>
            </a:r>
          </a:p>
          <a:p>
            <a:pPr marL="744030" lvl="1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The Time is null </a:t>
            </a:r>
            <a:r>
              <a:rPr lang="en-US" sz="1100" spc="-1" dirty="0">
                <a:latin typeface="Arial"/>
              </a:rPr>
              <a:t>(</a:t>
            </a:r>
            <a:r>
              <a:rPr lang="en-US" sz="1100" spc="-1" dirty="0" err="1">
                <a:latin typeface="Arial"/>
              </a:rPr>
              <a:t>ProjectTest</a:t>
            </a:r>
            <a:r>
              <a:rPr lang="en-US" sz="1100" spc="-1" dirty="0">
                <a:latin typeface="Arial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 marL="744030" lvl="1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latin typeface="Arial"/>
              </a:rPr>
              <a:t>T</a:t>
            </a:r>
            <a:r>
              <a:rPr lang="en-US" b="0" strike="noStrike" spc="-1" dirty="0">
                <a:latin typeface="Arial"/>
              </a:rPr>
              <a:t>here is more than one sprint with the state “ongoing” </a:t>
            </a:r>
            <a:r>
              <a:rPr lang="en-US" sz="1050" b="0" strike="noStrike" spc="-1" dirty="0">
                <a:latin typeface="Arial"/>
              </a:rPr>
              <a:t>(</a:t>
            </a:r>
            <a:r>
              <a:rPr lang="en-US" sz="1100" spc="-1" dirty="0" err="1">
                <a:latin typeface="Arial"/>
              </a:rPr>
              <a:t>ProjectSprintListT</a:t>
            </a:r>
            <a:r>
              <a:rPr lang="en-US" sz="1100" b="0" strike="noStrike" spc="-1" dirty="0" err="1">
                <a:latin typeface="Arial"/>
              </a:rPr>
              <a:t>est</a:t>
            </a:r>
            <a:r>
              <a:rPr lang="en-US" sz="1100" b="0" strike="noStrike" spc="-1" dirty="0">
                <a:latin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3 :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Validation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if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sprint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with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status “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ongoing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”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is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unique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100" b="0" strike="noStrike" spc="-1" dirty="0">
                <a:latin typeface="Arial"/>
              </a:rPr>
              <a:t>(</a:t>
            </a:r>
            <a:r>
              <a:rPr lang="en-US" sz="1200" spc="-1" dirty="0" err="1">
                <a:latin typeface="Arial"/>
              </a:rPr>
              <a:t>ProjectSprintListT</a:t>
            </a:r>
            <a:r>
              <a:rPr lang="en-US" sz="1200" b="0" strike="noStrike" spc="-1" dirty="0" err="1">
                <a:latin typeface="Arial"/>
              </a:rPr>
              <a:t>est</a:t>
            </a:r>
            <a:r>
              <a:rPr lang="en-US" sz="1200" b="0" strike="noStrike" spc="-1" dirty="0">
                <a:latin typeface="Arial"/>
              </a:rPr>
              <a:t>)</a:t>
            </a: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PT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097280" y="758880"/>
            <a:ext cx="10055880" cy="35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US30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097280" y="445320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2">
                <a:solidFill>
                  <a:srgbClr val="696464"/>
                </a:solidFill>
                <a:latin typeface="Calibri Light"/>
                <a:ea typeface="DejaVu Sans"/>
              </a:rPr>
              <a:t>As Team Member, I want to view the Scrum Board of current sprint.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4320" y="222120"/>
            <a:ext cx="29426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 30 – Sequence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82" name="Imagem 2"/>
          <p:cNvPicPr/>
          <p:nvPr/>
        </p:nvPicPr>
        <p:blipFill>
          <a:blip r:embed="rId2"/>
          <a:stretch/>
        </p:blipFill>
        <p:spPr>
          <a:xfrm>
            <a:off x="0" y="1547640"/>
            <a:ext cx="12191760" cy="363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4320" y="222120"/>
            <a:ext cx="29426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 30 – Sequence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84" name="Imagem 3"/>
          <p:cNvPicPr/>
          <p:nvPr/>
        </p:nvPicPr>
        <p:blipFill>
          <a:blip r:embed="rId2"/>
          <a:stretch/>
        </p:blipFill>
        <p:spPr>
          <a:xfrm>
            <a:off x="0" y="1510560"/>
            <a:ext cx="12191760" cy="38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565560" y="1234800"/>
            <a:ext cx="11151720" cy="99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2"/>
          <p:cNvSpPr/>
          <p:nvPr/>
        </p:nvSpPr>
        <p:spPr>
          <a:xfrm>
            <a:off x="153000" y="363960"/>
            <a:ext cx="2413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US30 – Class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87" name="Imagem 2"/>
          <p:cNvPicPr/>
          <p:nvPr/>
        </p:nvPicPr>
        <p:blipFill>
          <a:blip r:embed="rId2"/>
          <a:stretch/>
        </p:blipFill>
        <p:spPr>
          <a:xfrm>
            <a:off x="4246200" y="0"/>
            <a:ext cx="5481000" cy="631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93373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31 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Domain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Model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Excerpt</a:t>
            </a:r>
            <a:endParaRPr lang="pt-PT" sz="1600" b="0" strike="noStrike" spc="-1" dirty="0">
              <a:latin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321612D-DFD5-4232-9138-78AC68A9B27C}"/>
              </a:ext>
            </a:extLst>
          </p:cNvPr>
          <p:cNvSpPr/>
          <p:nvPr/>
        </p:nvSpPr>
        <p:spPr>
          <a:xfrm>
            <a:off x="419878" y="671804"/>
            <a:ext cx="11495314" cy="5066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09FF14-0D1D-4EF6-8CA6-41F624D0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850" y="119483"/>
            <a:ext cx="3516299" cy="61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54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565560" y="1234800"/>
            <a:ext cx="11151720" cy="99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2"/>
          <p:cNvSpPr/>
          <p:nvPr/>
        </p:nvSpPr>
        <p:spPr>
          <a:xfrm>
            <a:off x="167400" y="363960"/>
            <a:ext cx="35996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US30 – Class Diagram 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           Scrum Board DTO Package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90" name="Imagem 3"/>
          <p:cNvPicPr/>
          <p:nvPr/>
        </p:nvPicPr>
        <p:blipFill>
          <a:blip r:embed="rId2"/>
          <a:stretch/>
        </p:blipFill>
        <p:spPr>
          <a:xfrm>
            <a:off x="3643560" y="0"/>
            <a:ext cx="5943240" cy="62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1066680" y="907920"/>
            <a:ext cx="10055880" cy="14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1145160" y="1823760"/>
            <a:ext cx="9977400" cy="44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Unit Test 1: Creation of scrum board fails due to null inputs in the controller (user email and project code).</a:t>
            </a:r>
            <a:endParaRPr lang="pt-PT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Unit Test 2: Creation of scrum board fails due to input project code does not respect the business rules established for the project code.</a:t>
            </a:r>
            <a:endParaRPr lang="pt-PT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Unit Test 3: Creation of scrum board fails due to input user email does not respect the business rules established for the user email.</a:t>
            </a:r>
            <a:endParaRPr lang="pt-PT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Unit Test 4: Creation of scrum board fails due to input project code not corresponding to a project in the project store.</a:t>
            </a:r>
            <a:endParaRPr lang="pt-PT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Unit Test 5: Creation of scrum board fails due to input user email not corresponding to a team member in the selected project.</a:t>
            </a:r>
            <a:endParaRPr lang="pt-PT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Unit Test 6: Creation of scrum board fails due to not existing a running sprint in the selected project.</a:t>
            </a:r>
            <a:endParaRPr lang="pt-PT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Unit Test 7: Creation of scrum board is successful and a scrum board with lists of user stories and tasks, grouped by their current status, is returned.</a:t>
            </a:r>
            <a:endParaRPr lang="pt-PT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097280" y="758880"/>
            <a:ext cx="10056240" cy="356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  <a:ea typeface="DejaVu Sans"/>
              </a:rPr>
              <a:t>US31</a:t>
            </a:r>
            <a:endParaRPr lang="pt-PT" sz="8000" b="0" strike="noStrike" spc="-1" dirty="0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097280" y="4453200"/>
            <a:ext cx="10056240" cy="114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5" dirty="0">
                <a:solidFill>
                  <a:srgbClr val="696464"/>
                </a:solidFill>
                <a:latin typeface="Calibri Light"/>
                <a:ea typeface="DejaVu Sans"/>
              </a:rPr>
              <a:t>As Team Member, I want </a:t>
            </a:r>
            <a:r>
              <a:rPr lang="en-US" sz="2400" cap="all" spc="185" dirty="0">
                <a:solidFill>
                  <a:srgbClr val="696464"/>
                </a:solidFill>
                <a:latin typeface="Calibri Light"/>
                <a:ea typeface="DejaVu Sans"/>
              </a:rPr>
              <a:t>create a task in a user story.</a:t>
            </a:r>
            <a:endParaRPr lang="pt-PT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868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93373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31 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Domain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Model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Excerpt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52C4B1-B06D-4376-BA59-969F058C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528637"/>
            <a:ext cx="104870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21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589596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31 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Sequence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EE2151-F9FF-488E-9E78-8CEAB281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220"/>
            <a:ext cx="12122268" cy="59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22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589596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31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Sequence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AA126-DDB9-4D91-9879-C599CBB2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220"/>
            <a:ext cx="12192000" cy="62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79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589596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31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Sequence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EA9180-52B6-40EB-B1EB-76D22AE84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890"/>
            <a:ext cx="12192000" cy="49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91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544EE6-B39D-407F-BF9E-F51CACFE0594}"/>
              </a:ext>
            </a:extLst>
          </p:cNvPr>
          <p:cNvSpPr/>
          <p:nvPr/>
        </p:nvSpPr>
        <p:spPr>
          <a:xfrm>
            <a:off x="565608" y="1234911"/>
            <a:ext cx="11151910" cy="999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8" name="CustomShape 1"/>
          <p:cNvSpPr/>
          <p:nvPr/>
        </p:nvSpPr>
        <p:spPr>
          <a:xfrm>
            <a:off x="290880" y="363960"/>
            <a:ext cx="213806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US31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Class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72C9BD0-319A-423D-957D-CAE36476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060"/>
            <a:ext cx="12033673" cy="55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50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066680" y="907920"/>
            <a:ext cx="10056240" cy="14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Unit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Tests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JUnit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145160" y="1823808"/>
            <a:ext cx="9977760" cy="4115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1: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even though it doesn't have precedence list of tasks.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2: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even though it doesn't have precedence list of tasks and valid Parent User Story.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3: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having a precedence list with two valid tasks.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4: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having a precedence list with one valid task.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5: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even though it doesn't have a valid resource associated.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6: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even though the selected User Story is invalid because its status is finished.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7: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Fails because Project is Invalid.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8: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Fails because Sprint is Invalid.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9: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Fails because Sprint Status is Done.</a:t>
            </a:r>
          </a:p>
        </p:txBody>
      </p:sp>
    </p:spTree>
    <p:extLst>
      <p:ext uri="{BB962C8B-B14F-4D97-AF65-F5344CB8AC3E}">
        <p14:creationId xmlns:p14="http://schemas.microsoft.com/office/powerpoint/2010/main" val="1152330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097280" y="758880"/>
            <a:ext cx="10056240" cy="356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  <a:ea typeface="DejaVu Sans"/>
              </a:rPr>
              <a:t>US32</a:t>
            </a:r>
            <a:endParaRPr lang="pt-PT" sz="8000" b="0" strike="noStrike" spc="-1" dirty="0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097280" y="4453200"/>
            <a:ext cx="10056240" cy="114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5" dirty="0">
                <a:solidFill>
                  <a:srgbClr val="696464"/>
                </a:solidFill>
                <a:latin typeface="Calibri Light"/>
                <a:ea typeface="DejaVu Sans"/>
              </a:rPr>
              <a:t>As Team Member, I want </a:t>
            </a:r>
            <a:r>
              <a:rPr lang="en-US" sz="2400" cap="all" spc="185" dirty="0">
                <a:solidFill>
                  <a:srgbClr val="696464"/>
                </a:solidFill>
                <a:latin typeface="Calibri Light"/>
                <a:ea typeface="DejaVu Sans"/>
              </a:rPr>
              <a:t>create a task outside the scope of a user story.</a:t>
            </a:r>
            <a:endParaRPr lang="pt-PT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97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589596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31 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Sequence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EE2151-F9FF-488E-9E78-8CEAB281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220"/>
            <a:ext cx="12122268" cy="59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68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589596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32 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Sequence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E6EFB-6931-49F1-9F78-383773D73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120"/>
            <a:ext cx="12192000" cy="61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1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589596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32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Sequence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1555AF-C12A-4A60-A80E-A028A150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220"/>
            <a:ext cx="12192000" cy="62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75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589596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32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Sequence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D2F762-1EF1-49F0-9C87-CFAA3CA36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472"/>
            <a:ext cx="12192000" cy="45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64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544EE6-B39D-407F-BF9E-F51CACFE0594}"/>
              </a:ext>
            </a:extLst>
          </p:cNvPr>
          <p:cNvSpPr/>
          <p:nvPr/>
        </p:nvSpPr>
        <p:spPr>
          <a:xfrm>
            <a:off x="565608" y="1234911"/>
            <a:ext cx="11151910" cy="999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8" name="CustomShape 1"/>
          <p:cNvSpPr/>
          <p:nvPr/>
        </p:nvSpPr>
        <p:spPr>
          <a:xfrm>
            <a:off x="290880" y="363960"/>
            <a:ext cx="213806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US32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Class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15D896-F860-4D7A-A0B5-75143058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919" y="157318"/>
            <a:ext cx="6597468" cy="60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07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066680" y="907920"/>
            <a:ext cx="10056240" cy="14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Unit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Tests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JUnit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145160" y="1823808"/>
            <a:ext cx="9977760" cy="1899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1: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Task is successful even though it doesn't have precedence list of tasks.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2: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Task is successful even though it doesn't have a valid Resource associated.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3: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Task fails because Project is invalid.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4: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Task fails because Sprint is Invalid.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5: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Task fails because Sprint Status is done.</a:t>
            </a:r>
          </a:p>
        </p:txBody>
      </p:sp>
    </p:spTree>
    <p:extLst>
      <p:ext uri="{BB962C8B-B14F-4D97-AF65-F5344CB8AC3E}">
        <p14:creationId xmlns:p14="http://schemas.microsoft.com/office/powerpoint/2010/main" val="1178535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1097280" y="758880"/>
            <a:ext cx="10055880" cy="35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  <a:tabLst>
                <a:tab pos="0" algn="l"/>
              </a:tabLst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US33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1097280" y="445320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2">
                <a:solidFill>
                  <a:srgbClr val="696464"/>
                </a:solidFill>
                <a:latin typeface="Calibri Light"/>
                <a:ea typeface="DejaVu Sans"/>
              </a:rPr>
              <a:t>US033 - As SM/Team Member, I want to register work done on a Task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74880" y="222120"/>
            <a:ext cx="29426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 33 – Sequence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96" name="Imagem 1"/>
          <p:cNvPicPr/>
          <p:nvPr/>
        </p:nvPicPr>
        <p:blipFill>
          <a:blip r:embed="rId2"/>
          <a:stretch/>
        </p:blipFill>
        <p:spPr>
          <a:xfrm>
            <a:off x="0" y="1960560"/>
            <a:ext cx="12132000" cy="333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15280" y="363960"/>
            <a:ext cx="2413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US33 – Class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398" name="Imagem 1"/>
          <p:cNvPicPr/>
          <p:nvPr/>
        </p:nvPicPr>
        <p:blipFill>
          <a:blip r:embed="rId2"/>
          <a:stretch/>
        </p:blipFill>
        <p:spPr>
          <a:xfrm>
            <a:off x="0" y="715680"/>
            <a:ext cx="12191760" cy="542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066680" y="907920"/>
            <a:ext cx="10055880" cy="14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  <a:tabLst>
                <a:tab pos="0" algn="l"/>
              </a:tabLst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1145160" y="1823760"/>
            <a:ext cx="9977400" cy="33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1: Success case.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2: Controller fails when is passed a null String as project code.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3: Controller fails when is passed a non existent project code.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4: Controller fails when is passed an invalid project code.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5: Controller fails when is passed an invalid sprint number.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6: Controller fails when is passed a non existent sprint number.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7: Controller fails when is passed an invalid task code.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8: Controller fails when is passed a non existent task code.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9: Controller fails when is passed and invalid hour.</a:t>
            </a:r>
            <a:endParaRPr lang="pt-P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1097280" y="758880"/>
            <a:ext cx="10055880" cy="35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  <a:tabLst>
                <a:tab pos="0" algn="l"/>
              </a:tabLst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US34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1097280" y="4453200"/>
            <a:ext cx="100558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2">
                <a:solidFill>
                  <a:srgbClr val="696464"/>
                </a:solidFill>
                <a:latin typeface="Calibri Light"/>
                <a:ea typeface="DejaVu Sans"/>
              </a:rPr>
              <a:t>US034 - As Project Member, I want to update the status (i.e: the scrum board category) of a user story in the scope of the current sprint backlog.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589596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31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Sequence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AA126-DDB9-4D91-9879-C599CBB2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220"/>
            <a:ext cx="12192000" cy="62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32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600" y="222120"/>
            <a:ext cx="29426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 34 – Sequence Diagram</a:t>
            </a:r>
            <a:endParaRPr lang="pt-PT" sz="1600" b="0" strike="noStrike" spc="-1">
              <a:latin typeface="Arial"/>
            </a:endParaRPr>
          </a:p>
        </p:txBody>
      </p:sp>
      <p:pic>
        <p:nvPicPr>
          <p:cNvPr id="404" name="Picture 4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0" y="1442880"/>
            <a:ext cx="12191760" cy="397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icture 3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680200" y="199800"/>
            <a:ext cx="5223240" cy="6066000"/>
          </a:xfrm>
          <a:prstGeom prst="rect">
            <a:avLst/>
          </a:prstGeom>
          <a:ln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151920" y="363960"/>
            <a:ext cx="2413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PT" sz="1600" b="0" strike="noStrike" spc="-1">
                <a:solidFill>
                  <a:srgbClr val="000000"/>
                </a:solidFill>
                <a:latin typeface="Abadi"/>
                <a:ea typeface="DejaVu Sans"/>
              </a:rPr>
              <a:t>US34 – Class Diagram</a:t>
            </a:r>
            <a:endParaRPr lang="pt-P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066680" y="907920"/>
            <a:ext cx="10055880" cy="14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  <a:tabLst>
                <a:tab pos="0" algn="l"/>
              </a:tabLst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1145160" y="2113560"/>
            <a:ext cx="9977400" cy="264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1: </a:t>
            </a: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updateStoryStatus</a:t>
            </a:r>
            <a:r>
              <a:rPr lang="en-GB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Successfully()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2: </a:t>
            </a: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updateStoryStatus</a:t>
            </a:r>
            <a:r>
              <a:rPr lang="en-GB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UnsuccessfullyNonExistsProject()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3: </a:t>
            </a: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updateStoryStatus</a:t>
            </a:r>
            <a:r>
              <a:rPr lang="en-GB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UnsuccessfullyEmailNotBelongToProject()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4: </a:t>
            </a: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updateStoryStatus</a:t>
            </a:r>
            <a:r>
              <a:rPr lang="en-GB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UnsuccessfullyUserStoryNonExistsInProject()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5: </a:t>
            </a: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updateStoryStatus</a:t>
            </a:r>
            <a:r>
              <a:rPr lang="en-GB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UnsuccessfullyUserStoryStatusNonExists()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6: </a:t>
            </a: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updateStoryStatus</a:t>
            </a:r>
            <a:r>
              <a:rPr lang="en-GB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UnsuccessfullyParamNull()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Unit Test 7: </a:t>
            </a: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updateStoryStatus</a:t>
            </a:r>
            <a:r>
              <a:rPr lang="en-GB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UnsuccessfullyProductOwner()</a:t>
            </a:r>
            <a:endParaRPr lang="pt-P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1080" y="222120"/>
            <a:ext cx="2589596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 </a:t>
            </a:r>
            <a:r>
              <a:rPr lang="pt-PT" sz="1600" spc="-1" dirty="0">
                <a:solidFill>
                  <a:srgbClr val="000000"/>
                </a:solidFill>
                <a:latin typeface="Abadi"/>
                <a:ea typeface="DejaVu Sans"/>
              </a:rPr>
              <a:t>31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Sequence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EA9180-52B6-40EB-B1EB-76D22AE84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890"/>
            <a:ext cx="12192000" cy="49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544EE6-B39D-407F-BF9E-F51CACFE0594}"/>
              </a:ext>
            </a:extLst>
          </p:cNvPr>
          <p:cNvSpPr/>
          <p:nvPr/>
        </p:nvSpPr>
        <p:spPr>
          <a:xfrm>
            <a:off x="565608" y="1234911"/>
            <a:ext cx="11151910" cy="999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8" name="CustomShape 1"/>
          <p:cNvSpPr/>
          <p:nvPr/>
        </p:nvSpPr>
        <p:spPr>
          <a:xfrm>
            <a:off x="290880" y="363960"/>
            <a:ext cx="213806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US31 –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Class</a:t>
            </a:r>
            <a:r>
              <a:rPr lang="pt-PT" sz="1600" b="0" strike="noStrike" spc="-1" dirty="0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lang="pt-PT" sz="1600" b="0" strike="noStrike" spc="-1" dirty="0" err="1">
                <a:solidFill>
                  <a:srgbClr val="000000"/>
                </a:solidFill>
                <a:latin typeface="Abadi"/>
                <a:ea typeface="DejaVu Sans"/>
              </a:rPr>
              <a:t>Diagram</a:t>
            </a:r>
            <a:endParaRPr lang="pt-PT" sz="1600" b="0" strike="noStrike" spc="-1" dirty="0">
              <a:latin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72C9BD0-319A-423D-957D-CAE36476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060"/>
            <a:ext cx="12033673" cy="55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066680" y="907920"/>
            <a:ext cx="10056240" cy="14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Unit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Tests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JUnit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145160" y="1823808"/>
            <a:ext cx="9977760" cy="4115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1: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even though it doesn't have precedence list of tasks.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2: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even though it doesn't have precedence list of tasks and valid Parent User Story.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3: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having a precedence list with two valid tasks.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4: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having a precedence list with one valid task.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5: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even though it doesn't have a valid resource associated.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6: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is successful even though the selected User Story is invalid because its status is finished.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7: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Fails because Project is Invalid.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8: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Fails because Sprint is Invalid.</a:t>
            </a:r>
          </a:p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rgbClr val="080808"/>
                </a:solidFill>
                <a:effectLst/>
              </a:rPr>
              <a:t>UNIT TEST 9: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 Creation of </a:t>
            </a:r>
            <a:r>
              <a:rPr lang="en-US" sz="1600" b="0" i="0" dirty="0" err="1">
                <a:solidFill>
                  <a:srgbClr val="080808"/>
                </a:solidFill>
                <a:effectLst/>
              </a:rPr>
              <a:t>USTask</a:t>
            </a:r>
            <a:r>
              <a:rPr lang="en-US" sz="1600" b="0" i="0" dirty="0">
                <a:solidFill>
                  <a:srgbClr val="080808"/>
                </a:solidFill>
                <a:effectLst/>
              </a:rPr>
              <a:t> Fails because Sprint Status is Done.</a:t>
            </a:r>
          </a:p>
        </p:txBody>
      </p:sp>
    </p:spTree>
    <p:extLst>
      <p:ext uri="{BB962C8B-B14F-4D97-AF65-F5344CB8AC3E}">
        <p14:creationId xmlns:p14="http://schemas.microsoft.com/office/powerpoint/2010/main" val="269363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</TotalTime>
  <Words>1474</Words>
  <Application>Microsoft Office PowerPoint</Application>
  <PresentationFormat>Ecrã Panorâmico</PresentationFormat>
  <Paragraphs>159</Paragraphs>
  <Slides>62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8</vt:i4>
      </vt:variant>
      <vt:variant>
        <vt:lpstr>Títulos dos diapositivos</vt:lpstr>
      </vt:variant>
      <vt:variant>
        <vt:i4>62</vt:i4>
      </vt:variant>
    </vt:vector>
  </HeadingPairs>
  <TitlesOfParts>
    <vt:vector size="77" baseType="lpstr">
      <vt:lpstr>Abadi</vt:lpstr>
      <vt:lpstr>Arial</vt:lpstr>
      <vt:lpstr>Calibri</vt:lpstr>
      <vt:lpstr>Calibri Light</vt:lpstr>
      <vt:lpstr>Corbel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subject/>
  <dc:creator>Tânia Sofia</dc:creator>
  <dc:description/>
  <cp:lastModifiedBy>Gisela A.</cp:lastModifiedBy>
  <cp:revision>40</cp:revision>
  <dcterms:created xsi:type="dcterms:W3CDTF">2022-01-21T11:52:30Z</dcterms:created>
  <dcterms:modified xsi:type="dcterms:W3CDTF">2022-02-07T10:51:30Z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27</vt:i4>
  </property>
</Properties>
</file>